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2" r:id="rId1"/>
  </p:sldMasterIdLst>
  <p:notesMasterIdLst>
    <p:notesMasterId r:id="rId66"/>
  </p:notesMasterIdLst>
  <p:handoutMasterIdLst>
    <p:handoutMasterId r:id="rId67"/>
  </p:handoutMasterIdLst>
  <p:sldIdLst>
    <p:sldId id="325" r:id="rId2"/>
    <p:sldId id="347" r:id="rId3"/>
    <p:sldId id="404" r:id="rId4"/>
    <p:sldId id="419" r:id="rId5"/>
    <p:sldId id="420" r:id="rId6"/>
    <p:sldId id="421" r:id="rId7"/>
    <p:sldId id="422" r:id="rId8"/>
    <p:sldId id="423" r:id="rId9"/>
    <p:sldId id="418" r:id="rId10"/>
    <p:sldId id="383" r:id="rId11"/>
    <p:sldId id="405" r:id="rId12"/>
    <p:sldId id="424" r:id="rId13"/>
    <p:sldId id="425" r:id="rId14"/>
    <p:sldId id="426" r:id="rId15"/>
    <p:sldId id="428" r:id="rId16"/>
    <p:sldId id="429" r:id="rId17"/>
    <p:sldId id="384" r:id="rId18"/>
    <p:sldId id="386" r:id="rId19"/>
    <p:sldId id="385" r:id="rId20"/>
    <p:sldId id="381" r:id="rId21"/>
    <p:sldId id="382" r:id="rId22"/>
    <p:sldId id="392" r:id="rId23"/>
    <p:sldId id="417" r:id="rId24"/>
    <p:sldId id="393" r:id="rId25"/>
    <p:sldId id="387" r:id="rId26"/>
    <p:sldId id="388" r:id="rId27"/>
    <p:sldId id="401" r:id="rId28"/>
    <p:sldId id="402" r:id="rId29"/>
    <p:sldId id="403" r:id="rId30"/>
    <p:sldId id="430" r:id="rId31"/>
    <p:sldId id="433" r:id="rId32"/>
    <p:sldId id="431" r:id="rId33"/>
    <p:sldId id="432" r:id="rId34"/>
    <p:sldId id="434" r:id="rId35"/>
    <p:sldId id="435" r:id="rId36"/>
    <p:sldId id="436" r:id="rId37"/>
    <p:sldId id="396" r:id="rId38"/>
    <p:sldId id="389" r:id="rId39"/>
    <p:sldId id="394" r:id="rId40"/>
    <p:sldId id="395" r:id="rId41"/>
    <p:sldId id="397" r:id="rId42"/>
    <p:sldId id="398" r:id="rId43"/>
    <p:sldId id="399" r:id="rId44"/>
    <p:sldId id="437" r:id="rId45"/>
    <p:sldId id="416" r:id="rId46"/>
    <p:sldId id="411" r:id="rId47"/>
    <p:sldId id="412" r:id="rId48"/>
    <p:sldId id="413" r:id="rId49"/>
    <p:sldId id="414" r:id="rId50"/>
    <p:sldId id="415" r:id="rId51"/>
    <p:sldId id="438" r:id="rId52"/>
    <p:sldId id="439" r:id="rId53"/>
    <p:sldId id="440" r:id="rId54"/>
    <p:sldId id="441" r:id="rId55"/>
    <p:sldId id="442" r:id="rId56"/>
    <p:sldId id="443" r:id="rId57"/>
    <p:sldId id="444" r:id="rId58"/>
    <p:sldId id="445" r:id="rId59"/>
    <p:sldId id="446" r:id="rId60"/>
    <p:sldId id="447" r:id="rId61"/>
    <p:sldId id="448" r:id="rId62"/>
    <p:sldId id="449" r:id="rId63"/>
    <p:sldId id="450" r:id="rId64"/>
    <p:sldId id="451" r:id="rId65"/>
  </p:sldIdLst>
  <p:sldSz cx="9144000" cy="6858000" type="screen4x3"/>
  <p:notesSz cx="6858000" cy="9947275"/>
  <p:defaultTextStyle>
    <a:defPPr>
      <a:defRPr lang="en-GB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99"/>
    <a:srgbClr val="FFFF66"/>
    <a:srgbClr val="FF0000"/>
    <a:srgbClr val="CC0000"/>
    <a:srgbClr val="173800"/>
    <a:srgbClr val="1D387B"/>
    <a:srgbClr val="FF6600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2922" autoAdjust="0"/>
  </p:normalViewPr>
  <p:slideViewPr>
    <p:cSldViewPr>
      <p:cViewPr varScale="1">
        <p:scale>
          <a:sx n="85" d="100"/>
          <a:sy n="85" d="100"/>
        </p:scale>
        <p:origin x="108" y="918"/>
      </p:cViewPr>
      <p:guideLst>
        <p:guide orient="horz" pos="400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1709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1EC7983B-75C3-4741-8AD0-E1E0878B8A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 noChangeArrowheads="1"/>
          </p:cNvSpPr>
          <p:nvPr/>
        </p:nvSpPr>
        <p:spPr bwMode="auto">
          <a:xfrm>
            <a:off x="0" y="0"/>
            <a:ext cx="6858000" cy="9947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92113"/>
            <a:ext cx="93503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8913" y="9447213"/>
            <a:ext cx="1617662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November 19, 2007</a:t>
            </a:r>
          </a:p>
        </p:txBody>
      </p:sp>
      <p:sp>
        <p:nvSpPr>
          <p:cNvPr id="614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2213" y="1004888"/>
            <a:ext cx="4452937" cy="3338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0500" y="4660900"/>
            <a:ext cx="6475413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08163" y="9447213"/>
            <a:ext cx="41036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913438" y="9447213"/>
            <a:ext cx="9413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50"/>
              </a:lnSpc>
              <a:buFont typeface="Stafford" pitchFamily="2" charset="0"/>
              <a:buNone/>
              <a:tabLst>
                <a:tab pos="7239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  <a:fld id="{92C156F3-6C7D-4C62-B24F-CEC35145830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90500" y="420688"/>
            <a:ext cx="540385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400" tIns="0" rIns="0" bIns="0" anchor="ctr"/>
          <a:lstStyle/>
          <a:p>
            <a:pPr algn="l">
              <a:lnSpc>
                <a:spcPts val="1350"/>
              </a:lnSpc>
              <a:buFont typeface="Stafford" pitchFamily="2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190500" y="195263"/>
            <a:ext cx="6478588" cy="157162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90500" y="392113"/>
            <a:ext cx="6478588" cy="1587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190500" y="850900"/>
            <a:ext cx="64785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190500" y="9447213"/>
            <a:ext cx="64785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>
            <a:off x="188913" y="4462463"/>
            <a:ext cx="6478587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39719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3800" y="1006475"/>
            <a:ext cx="4449763" cy="333692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4659313"/>
            <a:ext cx="6475413" cy="4657725"/>
          </a:xfrm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77407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From</a:t>
            </a:r>
            <a:r>
              <a:rPr lang="de-DE" dirty="0" smtClean="0"/>
              <a:t> http://www.tempolimit-lichtgeschwindigkeit.de/galerie/galerie.html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404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http://lights.helloenjoy.com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250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See http://http.developer.nvidia.com/GPUGems3/gpugems3_ch24.html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97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Real-Time Rendering, 3rd Edition, A K Peters 2008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461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Real-Time Rendering, 3rd Edition, A K Peters 2008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221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Real-Time Rendering, 3rd Edition, A K Peters 2008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655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Image </a:t>
            </a:r>
            <a:r>
              <a:rPr lang="de-DE" dirty="0" err="1" smtClean="0"/>
              <a:t>from</a:t>
            </a:r>
            <a:r>
              <a:rPr lang="de-DE" dirty="0" smtClean="0"/>
              <a:t> http://filmicgames.com/archives/547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06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GCN </a:t>
            </a:r>
            <a:r>
              <a:rPr lang="de-DE" dirty="0" err="1" smtClean="0"/>
              <a:t>Architecture</a:t>
            </a:r>
            <a:r>
              <a:rPr lang="de-DE" dirty="0" smtClean="0"/>
              <a:t> Whitepaper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November 19, 2007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|  </a:t>
            </a:r>
            <a:fld id="{92C156F3-6C7D-4C62-B24F-CEC351458306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13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t>26-Nov-14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Master-Untertitelformat bearbeiten</a:t>
            </a:r>
          </a:p>
        </p:txBody>
      </p:sp>
      <p:sp>
        <p:nvSpPr>
          <p:cNvPr id="20" name="Text Box 10"/>
          <p:cNvSpPr txBox="1">
            <a:spLocks noChangeArrowheads="1"/>
          </p:cNvSpPr>
          <p:nvPr userDrawn="1"/>
        </p:nvSpPr>
        <p:spPr bwMode="auto">
          <a:xfrm>
            <a:off x="5076825" y="6021388"/>
            <a:ext cx="38163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Prof. Dr.-Ing. Ralf Steinmetz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KOM - Multimedia Communications Lab</a:t>
            </a:r>
          </a:p>
        </p:txBody>
      </p:sp>
      <p:sp>
        <p:nvSpPr>
          <p:cNvPr id="14" name="Text Box 11"/>
          <p:cNvSpPr txBox="1">
            <a:spLocks noChangeArrowheads="1"/>
          </p:cNvSpPr>
          <p:nvPr userDrawn="1"/>
        </p:nvSpPr>
        <p:spPr bwMode="auto">
          <a:xfrm>
            <a:off x="7596336" y="6640375"/>
            <a:ext cx="1397293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Template</a:t>
            </a:r>
            <a:r>
              <a:rPr lang="en-US" sz="800" baseline="0" dirty="0" smtClean="0">
                <a:solidFill>
                  <a:schemeClr val="folHlink"/>
                </a:solidFill>
              </a:rPr>
              <a:t> all v.3.4</a:t>
            </a:r>
            <a:endParaRPr lang="en-US" sz="800" dirty="0" smtClean="0">
              <a:solidFill>
                <a:schemeClr val="folHlink"/>
              </a:solidFill>
            </a:endParaRPr>
          </a:p>
        </p:txBody>
      </p:sp>
      <p:sp>
        <p:nvSpPr>
          <p:cNvPr id="2" name="filename"/>
          <p:cNvSpPr txBox="1"/>
          <p:nvPr userDrawn="1"/>
        </p:nvSpPr>
        <p:spPr>
          <a:xfrm>
            <a:off x="254000" y="6477000"/>
            <a:ext cx="7620000" cy="23544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00" smtClean="0">
                <a:solidFill>
                  <a:srgbClr val="000000"/>
                </a:solidFill>
              </a:rPr>
              <a:t>PPT-for-all___v.3.4_office2010___2012.09.10.pptx</a:t>
            </a:r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27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262682" y="1484784"/>
            <a:ext cx="3229198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41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5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4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16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40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142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54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6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77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2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699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0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2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407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510338"/>
            <a:ext cx="58689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B5B5B5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6299200" y="6524625"/>
            <a:ext cx="23764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00">
                <a:solidFill>
                  <a:srgbClr val="B5B5B5"/>
                </a:solidFill>
              </a:rPr>
              <a:t>KOM – Multimedia Communications Lab  </a:t>
            </a:r>
            <a:endParaRPr lang="de-DE" sz="1000">
              <a:solidFill>
                <a:srgbClr val="B5B5B5"/>
              </a:solidFill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8496300" y="6524625"/>
            <a:ext cx="3968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582D5D14-DD15-4A2D-8BFF-61D28DE9A5AB}" type="slidenum">
              <a:rPr lang="de-DE" sz="100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‹Nr.›</a:t>
            </a:fld>
            <a:endParaRPr lang="de-DE" sz="1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de-DE" sz="1000">
              <a:solidFill>
                <a:srgbClr val="B5B5B5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82" r:id="rId2"/>
    <p:sldLayoutId id="2147483688" r:id="rId3"/>
    <p:sldLayoutId id="2147483681" r:id="rId4"/>
    <p:sldLayoutId id="2147483694" r:id="rId5"/>
    <p:sldLayoutId id="2147483685" r:id="rId6"/>
    <p:sldLayoutId id="2147483686" r:id="rId7"/>
    <p:sldLayoutId id="2147483683" r:id="rId8"/>
    <p:sldLayoutId id="2147483695" r:id="rId9"/>
    <p:sldLayoutId id="2147483684" r:id="rId10"/>
    <p:sldLayoutId id="2147483697" r:id="rId11"/>
    <p:sldLayoutId id="2147483691" r:id="rId12"/>
    <p:sldLayoutId id="2147483692" r:id="rId13"/>
    <p:sldLayoutId id="2147483696" r:id="rId14"/>
    <p:sldLayoutId id="2147483689" r:id="rId15"/>
    <p:sldLayoutId id="2147483690" r:id="rId1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Game Technology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Lecture </a:t>
            </a:r>
            <a:r>
              <a:rPr lang="en-US" dirty="0" smtClean="0"/>
              <a:t>7 </a:t>
            </a:r>
            <a:r>
              <a:rPr lang="de-DE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28.11.2014</a:t>
            </a:r>
            <a:endParaRPr lang="en-US" dirty="0" smtClean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0825" y="5990065"/>
            <a:ext cx="149618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err="1" smtClean="0">
                <a:solidFill>
                  <a:schemeClr val="tx1"/>
                </a:solidFill>
              </a:rPr>
              <a:t>Dipl</a:t>
            </a:r>
            <a:r>
              <a:rPr lang="en-US" sz="1000" dirty="0" smtClean="0">
                <a:solidFill>
                  <a:schemeClr val="tx1"/>
                </a:solidFill>
              </a:rPr>
              <a:t>-Inf. Robert </a:t>
            </a:r>
            <a:r>
              <a:rPr lang="en-US" sz="1000" dirty="0" err="1" smtClean="0">
                <a:solidFill>
                  <a:schemeClr val="tx1"/>
                </a:solidFill>
              </a:rPr>
              <a:t>Konrad</a:t>
            </a:r>
            <a:endParaRPr lang="en-US" sz="1000" dirty="0" smtClean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smtClean="0">
                <a:solidFill>
                  <a:schemeClr val="tx1"/>
                </a:solidFill>
              </a:rPr>
              <a:t>Dr.-</a:t>
            </a:r>
            <a:r>
              <a:rPr lang="en-US" sz="1000" dirty="0" err="1" smtClean="0">
                <a:solidFill>
                  <a:schemeClr val="tx1"/>
                </a:solidFill>
              </a:rPr>
              <a:t>Ing</a:t>
            </a:r>
            <a:r>
              <a:rPr lang="en-US" sz="1000" dirty="0" smtClean="0">
                <a:solidFill>
                  <a:schemeClr val="tx1"/>
                </a:solidFill>
              </a:rPr>
              <a:t>. Florian </a:t>
            </a:r>
            <a:r>
              <a:rPr lang="en-US" sz="1000" dirty="0" err="1" smtClean="0">
                <a:solidFill>
                  <a:schemeClr val="tx1"/>
                </a:solidFill>
              </a:rPr>
              <a:t>Mehm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/>
              <a:t>reflectance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 smtClean="0"/>
              <a:t>function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incoming</a:t>
            </a:r>
            <a:r>
              <a:rPr lang="de-DE" dirty="0" smtClean="0"/>
              <a:t> light </a:t>
            </a:r>
            <a:r>
              <a:rPr lang="de-DE" dirty="0" err="1" smtClean="0"/>
              <a:t>direction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outgoing</a:t>
            </a:r>
            <a:r>
              <a:rPr lang="de-DE" dirty="0" smtClean="0"/>
              <a:t> </a:t>
            </a:r>
            <a:r>
              <a:rPr lang="de-DE" dirty="0" err="1" smtClean="0"/>
              <a:t>direction</a:t>
            </a:r>
            <a:r>
              <a:rPr lang="de-DE" dirty="0" smtClean="0"/>
              <a:t> (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)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/>
              <a:t>returns the ratio of reflected radiance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BRDF</a:t>
            </a:r>
            <a:endParaRPr lang="de-DE" dirty="0"/>
          </a:p>
        </p:txBody>
      </p:sp>
      <p:pic>
        <p:nvPicPr>
          <p:cNvPr id="17410" name="Picture 2" descr="f_{\text{r}}(\omega_{\text{i}},\, \omega_{\text{r}}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7239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pload.wikimedia.org/wikipedia/commons/thumb/e/ed/BRDF_Diagram.svg/800px-BRDF_Diagram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47002"/>
            <a:ext cx="3863479" cy="289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44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foreach</a:t>
            </a:r>
            <a:r>
              <a:rPr lang="de-DE" dirty="0" smtClean="0"/>
              <a:t> (</a:t>
            </a:r>
            <a:r>
              <a:rPr lang="de-DE" dirty="0" err="1" smtClean="0"/>
              <a:t>pixel</a:t>
            </a:r>
            <a:r>
              <a:rPr lang="de-DE" dirty="0" smtClean="0"/>
              <a:t>)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bounce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a </a:t>
            </a:r>
            <a:r>
              <a:rPr lang="de-DE" dirty="0" err="1" smtClean="0"/>
              <a:t>lot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BRDF at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slow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But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reference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prerendered</a:t>
            </a:r>
            <a:r>
              <a:rPr lang="de-DE" dirty="0" smtClean="0"/>
              <a:t> </a:t>
            </a:r>
            <a:r>
              <a:rPr lang="de-DE" dirty="0" err="1" smtClean="0"/>
              <a:t>lighting</a:t>
            </a:r>
            <a:r>
              <a:rPr lang="de-DE" dirty="0" smtClean="0"/>
              <a:t> </a:t>
            </a:r>
            <a:r>
              <a:rPr lang="de-DE" dirty="0" err="1" smtClean="0"/>
              <a:t>informations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Path </a:t>
            </a:r>
            <a:r>
              <a:rPr lang="de-DE" dirty="0" err="1" smtClean="0"/>
              <a:t>Tracing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426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Consider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light </a:t>
            </a:r>
            <a:r>
              <a:rPr lang="de-DE" dirty="0" err="1" smtClean="0"/>
              <a:t>rays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direct</a:t>
            </a:r>
            <a:r>
              <a:rPr lang="de-DE" dirty="0" smtClean="0"/>
              <a:t> light </a:t>
            </a:r>
            <a:r>
              <a:rPr lang="de-DE" dirty="0" err="1" smtClean="0"/>
              <a:t>sources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First </a:t>
            </a:r>
            <a:r>
              <a:rPr lang="de-DE" dirty="0" err="1" smtClean="0"/>
              <a:t>bounce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shadow</a:t>
            </a:r>
            <a:r>
              <a:rPr lang="de-DE" dirty="0" smtClean="0"/>
              <a:t> </a:t>
            </a:r>
            <a:r>
              <a:rPr lang="de-DE" dirty="0" err="1" smtClean="0"/>
              <a:t>maps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Second </a:t>
            </a:r>
            <a:r>
              <a:rPr lang="de-DE" dirty="0" err="1" smtClean="0"/>
              <a:t>bounce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Ignore</a:t>
            </a:r>
            <a:r>
              <a:rPr lang="de-DE" dirty="0" smtClean="0"/>
              <a:t> </a:t>
            </a:r>
            <a:r>
              <a:rPr lang="de-DE" dirty="0" err="1" smtClean="0"/>
              <a:t>further</a:t>
            </a:r>
            <a:r>
              <a:rPr lang="de-DE" dirty="0" smtClean="0"/>
              <a:t> light </a:t>
            </a:r>
            <a:r>
              <a:rPr lang="de-DE" dirty="0" err="1" smtClean="0"/>
              <a:t>bouncing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reflections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ambient</a:t>
            </a:r>
            <a:r>
              <a:rPr lang="de-DE" dirty="0" smtClean="0"/>
              <a:t> light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Realtime </a:t>
            </a:r>
            <a:r>
              <a:rPr lang="de-DE" dirty="0" err="1" smtClean="0"/>
              <a:t>Lighting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149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Put</a:t>
            </a:r>
            <a:r>
              <a:rPr lang="de-DE" dirty="0" smtClean="0"/>
              <a:t> </a:t>
            </a:r>
            <a:r>
              <a:rPr lang="de-DE" dirty="0" err="1" smtClean="0"/>
              <a:t>surroundings</a:t>
            </a:r>
            <a:r>
              <a:rPr lang="de-DE" dirty="0" smtClean="0"/>
              <a:t> in </a:t>
            </a:r>
            <a:r>
              <a:rPr lang="de-DE" dirty="0" err="1" smtClean="0"/>
              <a:t>cube</a:t>
            </a:r>
            <a:r>
              <a:rPr lang="de-DE" dirty="0" smtClean="0"/>
              <a:t> </a:t>
            </a:r>
            <a:r>
              <a:rPr lang="de-DE" dirty="0" err="1" smtClean="0"/>
              <a:t>map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path</a:t>
            </a:r>
            <a:r>
              <a:rPr lang="de-DE" dirty="0" smtClean="0"/>
              <a:t> </a:t>
            </a:r>
            <a:r>
              <a:rPr lang="de-DE" dirty="0" err="1" smtClean="0"/>
              <a:t>tracing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cube</a:t>
            </a:r>
            <a:r>
              <a:rPr lang="de-DE" dirty="0" smtClean="0"/>
              <a:t> </a:t>
            </a:r>
            <a:r>
              <a:rPr lang="de-DE" dirty="0" err="1" smtClean="0"/>
              <a:t>map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Ignore</a:t>
            </a:r>
            <a:r>
              <a:rPr lang="de-DE" dirty="0" smtClean="0"/>
              <a:t> </a:t>
            </a:r>
            <a:r>
              <a:rPr lang="de-DE" dirty="0" err="1" smtClean="0"/>
              <a:t>lights</a:t>
            </a:r>
            <a:r>
              <a:rPr lang="de-DE" dirty="0" smtClean="0"/>
              <a:t>, </a:t>
            </a:r>
            <a:r>
              <a:rPr lang="de-DE" dirty="0" err="1" smtClean="0"/>
              <a:t>instead</a:t>
            </a:r>
            <a:r>
              <a:rPr lang="de-DE" dirty="0" smtClean="0"/>
              <a:t> sample </a:t>
            </a:r>
            <a:r>
              <a:rPr lang="de-DE" dirty="0" err="1" smtClean="0"/>
              <a:t>cube</a:t>
            </a:r>
            <a:r>
              <a:rPr lang="de-DE" dirty="0" smtClean="0"/>
              <a:t> </a:t>
            </a:r>
            <a:r>
              <a:rPr lang="de-DE" dirty="0" err="1" smtClean="0"/>
              <a:t>map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 </a:t>
            </a:r>
            <a:r>
              <a:rPr lang="de-DE" dirty="0" err="1" smtClean="0"/>
              <a:t>cube</a:t>
            </a:r>
            <a:r>
              <a:rPr lang="de-DE" dirty="0" smtClean="0"/>
              <a:t> </a:t>
            </a:r>
            <a:r>
              <a:rPr lang="de-DE" dirty="0" err="1" smtClean="0"/>
              <a:t>map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correct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position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Ignores</a:t>
            </a:r>
            <a:r>
              <a:rPr lang="de-DE" dirty="0" smtClean="0"/>
              <a:t> </a:t>
            </a:r>
            <a:r>
              <a:rPr lang="de-DE" dirty="0" err="1" smtClean="0"/>
              <a:t>dynamic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Image 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Lighting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775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„High </a:t>
            </a:r>
            <a:r>
              <a:rPr lang="de-DE" dirty="0" err="1" smtClean="0"/>
              <a:t>dynamic</a:t>
            </a:r>
            <a:r>
              <a:rPr lang="de-DE" dirty="0" smtClean="0"/>
              <a:t> </a:t>
            </a:r>
            <a:r>
              <a:rPr lang="de-DE" dirty="0" err="1" smtClean="0"/>
              <a:t>range</a:t>
            </a:r>
            <a:r>
              <a:rPr lang="de-DE" dirty="0" smtClean="0"/>
              <a:t>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32 </a:t>
            </a:r>
            <a:r>
              <a:rPr lang="de-DE" dirty="0" err="1" smtClean="0"/>
              <a:t>bits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pixel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HDR</a:t>
            </a:r>
            <a:endParaRPr lang="de-DE" dirty="0"/>
          </a:p>
        </p:txBody>
      </p:sp>
      <p:pic>
        <p:nvPicPr>
          <p:cNvPr id="16386" name="Picture 2" descr="http://fc06.deviantart.net/fs70/i/2012/001/e/5/the_sun_will_set_for_you_by_redxgirl135-d4kx3n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29000"/>
            <a:ext cx="3891980" cy="291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883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/>
              <a:t>reflectance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 smtClean="0"/>
              <a:t>function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incoming</a:t>
            </a:r>
            <a:r>
              <a:rPr lang="de-DE" dirty="0" smtClean="0"/>
              <a:t> light </a:t>
            </a:r>
            <a:r>
              <a:rPr lang="de-DE" dirty="0" err="1" smtClean="0"/>
              <a:t>direction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outgoing</a:t>
            </a:r>
            <a:r>
              <a:rPr lang="de-DE" dirty="0" smtClean="0"/>
              <a:t> </a:t>
            </a:r>
            <a:r>
              <a:rPr lang="de-DE" dirty="0" err="1" smtClean="0"/>
              <a:t>direction</a:t>
            </a:r>
            <a:r>
              <a:rPr lang="de-DE" dirty="0" smtClean="0"/>
              <a:t> (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)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/>
              <a:t>returns the ratio of reflected radiance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BRDF</a:t>
            </a:r>
            <a:endParaRPr lang="de-DE" dirty="0"/>
          </a:p>
        </p:txBody>
      </p:sp>
      <p:pic>
        <p:nvPicPr>
          <p:cNvPr id="17410" name="Picture 2" descr="f_{\text{r}}(\omega_{\text{i}},\, \omega_{\text{r}}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7239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pload.wikimedia.org/wikipedia/commons/thumb/e/ed/BRDF_Diagram.svg/800px-BRDF_Diagram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47002"/>
            <a:ext cx="3863479" cy="289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273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Subsurface-Scattering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Wavelength</a:t>
            </a:r>
            <a:r>
              <a:rPr lang="de-DE" dirty="0" smtClean="0"/>
              <a:t> </a:t>
            </a:r>
            <a:r>
              <a:rPr lang="de-DE" dirty="0" err="1" smtClean="0"/>
              <a:t>dependence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BRDF </a:t>
            </a:r>
            <a:r>
              <a:rPr lang="de-DE" dirty="0" err="1" smtClean="0"/>
              <a:t>Shortcomings</a:t>
            </a:r>
            <a:endParaRPr lang="de-DE" dirty="0"/>
          </a:p>
        </p:txBody>
      </p:sp>
      <p:pic>
        <p:nvPicPr>
          <p:cNvPr id="19458" name="Picture 2" descr="http://upload.wikimedia.org/wikipedia/commons/d/dd/WaterAndFlourSuspensionLiqu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56792"/>
            <a:ext cx="2764701" cy="47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68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Only</a:t>
            </a:r>
            <a:r>
              <a:rPr lang="de-DE" dirty="0" smtClean="0"/>
              <a:t> positive light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BRDF</a:t>
            </a:r>
            <a:endParaRPr lang="de-DE" dirty="0"/>
          </a:p>
        </p:txBody>
      </p:sp>
      <p:pic>
        <p:nvPicPr>
          <p:cNvPr id="1028" name="Picture 4" descr="f_{\text{r}}(\omega_{\text{i}},\, \omega_{\text{r}}) \ge 0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1937358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448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Inverted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BRDF</a:t>
            </a:r>
            <a:endParaRPr lang="de-DE" dirty="0"/>
          </a:p>
        </p:txBody>
      </p:sp>
      <p:pic>
        <p:nvPicPr>
          <p:cNvPr id="2050" name="Picture 2" descr="f_{\text{r}}(\omega_{\text{i}},\, \omega_{\text{r}}) = f_{\text{r}}(\omega_{\text{r}},\, \omega_{\text{i}}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3103202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234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Energy</a:t>
            </a:r>
            <a:r>
              <a:rPr lang="de-DE" dirty="0" smtClean="0"/>
              <a:t> </a:t>
            </a:r>
            <a:r>
              <a:rPr lang="de-DE" dirty="0" err="1" smtClean="0"/>
              <a:t>conserving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BRDF</a:t>
            </a:r>
            <a:endParaRPr lang="de-DE" dirty="0"/>
          </a:p>
        </p:txBody>
      </p:sp>
      <p:pic>
        <p:nvPicPr>
          <p:cNvPr id="3074" name="Picture 2" descr="\forall \omega_{\text{i}},\, \int_\Omega f_{\text{r}}(\omega_{\text{i}},\, \omega_{\text{r}})\,\cos{\theta_{\text{r}}} d\omega_{\text{r}} \l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9" y="2420888"/>
            <a:ext cx="3256006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98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Preliminary</a:t>
            </a:r>
            <a:r>
              <a:rPr lang="de-DE" dirty="0" smtClean="0"/>
              <a:t> </a:t>
            </a:r>
            <a:r>
              <a:rPr lang="de-DE" dirty="0" err="1" smtClean="0"/>
              <a:t>timetable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913239"/>
              </p:ext>
            </p:extLst>
          </p:nvPr>
        </p:nvGraphicFramePr>
        <p:xfrm>
          <a:off x="251520" y="1700808"/>
          <a:ext cx="8640960" cy="4942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184"/>
                <a:gridCol w="1584176"/>
                <a:gridCol w="54006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Lecture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No</a:t>
                      </a:r>
                      <a:r>
                        <a:rPr lang="de-DE" dirty="0" smtClean="0"/>
                        <a:t>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Topic</a:t>
                      </a:r>
                      <a:endParaRPr lang="de-DE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Input &amp; Output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24.10.2014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Timing &amp; Basic Game Mechanics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31.10.2014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07.11.2014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14.11.2014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Hardware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de-DE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21.11.2014</a:t>
                      </a:r>
                      <a:endParaRPr lang="de-DE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Animations</a:t>
                      </a:r>
                      <a:endParaRPr lang="de-DE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 smtClean="0">
                          <a:latin typeface="+mn-lt"/>
                        </a:rPr>
                        <a:t>7</a:t>
                      </a:r>
                      <a:endParaRPr lang="de-DE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28.11.2014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Physically-based</a:t>
                      </a:r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8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05.12.2014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9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10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Scripting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Compression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&amp; Streaming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Multiplayer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Audio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Procedural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Content Generation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907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color</a:t>
            </a:r>
            <a:r>
              <a:rPr lang="de-DE" dirty="0" smtClean="0"/>
              <a:t> = </a:t>
            </a:r>
            <a:r>
              <a:rPr lang="de-DE" dirty="0" err="1" smtClean="0"/>
              <a:t>ambient</a:t>
            </a:r>
            <a:r>
              <a:rPr lang="de-DE" dirty="0" smtClean="0"/>
              <a:t> + diffuse + </a:t>
            </a:r>
            <a:r>
              <a:rPr lang="de-DE" dirty="0" err="1" smtClean="0"/>
              <a:t>specular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Phong</a:t>
            </a:r>
            <a:r>
              <a:rPr lang="de-DE" dirty="0" smtClean="0"/>
              <a:t> </a:t>
            </a:r>
            <a:r>
              <a:rPr lang="de-DE" dirty="0" err="1" smtClean="0"/>
              <a:t>Lighting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6583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color</a:t>
            </a:r>
            <a:r>
              <a:rPr lang="de-DE" dirty="0" smtClean="0"/>
              <a:t> = </a:t>
            </a:r>
            <a:r>
              <a:rPr lang="de-DE" dirty="0" err="1" smtClean="0"/>
              <a:t>ambient</a:t>
            </a:r>
            <a:r>
              <a:rPr lang="de-DE" dirty="0" smtClean="0"/>
              <a:t> + diffuse + </a:t>
            </a:r>
            <a:r>
              <a:rPr lang="de-DE" dirty="0" err="1" smtClean="0"/>
              <a:t>specular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Phong</a:t>
            </a:r>
            <a:r>
              <a:rPr lang="de-DE" dirty="0" smtClean="0"/>
              <a:t> </a:t>
            </a:r>
            <a:r>
              <a:rPr lang="de-DE" dirty="0" err="1"/>
              <a:t>L</a:t>
            </a:r>
            <a:r>
              <a:rPr lang="de-DE" dirty="0" err="1" smtClean="0"/>
              <a:t>ighting</a:t>
            </a:r>
            <a:endParaRPr lang="de-DE" dirty="0"/>
          </a:p>
        </p:txBody>
      </p:sp>
      <p:cxnSp>
        <p:nvCxnSpPr>
          <p:cNvPr id="6" name="Gerader Verbinder 5"/>
          <p:cNvCxnSpPr/>
          <p:nvPr/>
        </p:nvCxnSpPr>
        <p:spPr bwMode="auto">
          <a:xfrm flipV="1">
            <a:off x="1619672" y="1844824"/>
            <a:ext cx="936104" cy="432048"/>
          </a:xfrm>
          <a:prstGeom prst="line">
            <a:avLst/>
          </a:prstGeom>
          <a:solidFill>
            <a:schemeClr val="accent2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r Verbinder 7"/>
          <p:cNvCxnSpPr/>
          <p:nvPr/>
        </p:nvCxnSpPr>
        <p:spPr bwMode="auto">
          <a:xfrm>
            <a:off x="1619672" y="1844824"/>
            <a:ext cx="936104" cy="432048"/>
          </a:xfrm>
          <a:prstGeom prst="line">
            <a:avLst/>
          </a:prstGeom>
          <a:solidFill>
            <a:schemeClr val="accent2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72297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431" y="3434150"/>
            <a:ext cx="5555551" cy="1069200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Gamma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7819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See </a:t>
            </a:r>
            <a:r>
              <a:rPr lang="de-DE" dirty="0" err="1" smtClean="0"/>
              <a:t>Exercise</a:t>
            </a:r>
            <a:r>
              <a:rPr lang="de-DE" dirty="0" smtClean="0"/>
              <a:t>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Transform </a:t>
            </a:r>
            <a:r>
              <a:rPr lang="de-DE" dirty="0" err="1" smtClean="0"/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linear (</a:t>
            </a:r>
            <a:r>
              <a:rPr lang="de-DE" dirty="0" err="1" smtClean="0"/>
              <a:t>pow</a:t>
            </a:r>
            <a:r>
              <a:rPr lang="de-DE" dirty="0" smtClean="0"/>
              <a:t> 2.2)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sRGB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reading</a:t>
            </a:r>
            <a:r>
              <a:rPr lang="de-DE" dirty="0" smtClean="0"/>
              <a:t> (also </a:t>
            </a:r>
            <a:r>
              <a:rPr lang="de-DE" dirty="0" err="1" smtClean="0"/>
              <a:t>allows</a:t>
            </a:r>
            <a:r>
              <a:rPr lang="de-DE" dirty="0" smtClean="0"/>
              <a:t> proper </a:t>
            </a:r>
            <a:r>
              <a:rPr lang="de-DE" dirty="0" err="1" smtClean="0"/>
              <a:t>filtering</a:t>
            </a:r>
            <a:r>
              <a:rPr lang="de-DE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Lighting</a:t>
            </a:r>
            <a:r>
              <a:rPr lang="de-DE" dirty="0" smtClean="0"/>
              <a:t> </a:t>
            </a:r>
            <a:r>
              <a:rPr lang="de-DE" dirty="0" err="1" smtClean="0"/>
              <a:t>calculations</a:t>
            </a:r>
            <a:r>
              <a:rPr lang="de-DE" dirty="0" smtClean="0"/>
              <a:t> in linear </a:t>
            </a:r>
            <a:r>
              <a:rPr lang="de-DE" dirty="0" err="1" smtClean="0"/>
              <a:t>space</a:t>
            </a:r>
            <a:r>
              <a:rPr lang="de-DE" dirty="0" smtClean="0"/>
              <a:t> (</a:t>
            </a:r>
            <a:r>
              <a:rPr lang="de-DE" dirty="0" err="1" smtClean="0"/>
              <a:t>gamma</a:t>
            </a:r>
            <a:r>
              <a:rPr lang="de-DE" dirty="0" smtClean="0"/>
              <a:t> 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transform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sRGB</a:t>
            </a:r>
            <a:r>
              <a:rPr lang="de-DE" dirty="0" smtClean="0"/>
              <a:t> (</a:t>
            </a:r>
            <a:r>
              <a:rPr lang="de-DE" dirty="0" err="1" smtClean="0"/>
              <a:t>pow</a:t>
            </a:r>
            <a:r>
              <a:rPr lang="de-DE" dirty="0" smtClean="0"/>
              <a:t> 1 / 2.2)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sRGB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859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Diffuse &amp; </a:t>
            </a:r>
            <a:r>
              <a:rPr lang="de-DE" dirty="0" err="1" smtClean="0"/>
              <a:t>Specular</a:t>
            </a:r>
            <a:endParaRPr lang="de-DE" dirty="0"/>
          </a:p>
        </p:txBody>
      </p:sp>
      <p:pic>
        <p:nvPicPr>
          <p:cNvPr id="5" name="Picture 2" descr="http://upload.wikimedia.org/wikipedia/commons/b/bd/Lambert2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359" y="1484313"/>
            <a:ext cx="6637695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767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Lambertian</a:t>
            </a:r>
            <a:r>
              <a:rPr lang="de-DE" dirty="0"/>
              <a:t> </a:t>
            </a:r>
            <a:r>
              <a:rPr lang="de-DE" dirty="0" err="1" smtClean="0"/>
              <a:t>reflectance</a:t>
            </a:r>
            <a:r>
              <a:rPr lang="de-DE" dirty="0" smtClean="0"/>
              <a:t> / </a:t>
            </a:r>
            <a:r>
              <a:rPr lang="de-DE" dirty="0" err="1" smtClean="0"/>
              <a:t>Phong</a:t>
            </a:r>
            <a:r>
              <a:rPr lang="de-DE" dirty="0" smtClean="0"/>
              <a:t> diffuse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I = L*N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modern </a:t>
            </a:r>
            <a:r>
              <a:rPr lang="de-DE" dirty="0" err="1" smtClean="0"/>
              <a:t>engines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in Unreal Engine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Diffuse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9011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006" y="2749550"/>
            <a:ext cx="2438400" cy="2438400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Specular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7615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angle(normal, light) = angle(normal, </a:t>
            </a:r>
            <a:r>
              <a:rPr lang="de-DE" dirty="0" err="1" smtClean="0"/>
              <a:t>camera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Brick</a:t>
            </a:r>
            <a:endParaRPr lang="de-DE" dirty="0"/>
          </a:p>
        </p:txBody>
      </p:sp>
      <p:pic>
        <p:nvPicPr>
          <p:cNvPr id="5" name="Picture 2" descr="http://filmicgames.com/Images/PolarizedDiffSpec/Fresnel/shot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206" y="3079750"/>
            <a:ext cx="609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7279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angle(normal, light) = angle(normal, </a:t>
            </a:r>
            <a:r>
              <a:rPr lang="de-DE" dirty="0" err="1" smtClean="0"/>
              <a:t>camera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Brick</a:t>
            </a:r>
            <a:endParaRPr lang="de-DE" dirty="0"/>
          </a:p>
        </p:txBody>
      </p:sp>
      <p:pic>
        <p:nvPicPr>
          <p:cNvPr id="5" name="Picture 2" descr="http://filmicgames.com/Images/PolarizedDiffSpec/Fresnel/shot_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206" y="3060700"/>
            <a:ext cx="6096000" cy="181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3011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Fresnel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3099" y="1541463"/>
            <a:ext cx="5613428" cy="496887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636912"/>
            <a:ext cx="1787100" cy="207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44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Physically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Rendering</a:t>
            </a:r>
            <a:endParaRPr lang="de-DE" dirty="0"/>
          </a:p>
        </p:txBody>
      </p:sp>
      <p:pic>
        <p:nvPicPr>
          <p:cNvPr id="11266" name="Picture 2" descr="http://www.tempolimit-lichtgeschwindigkeit.de/galerie/sl218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60" y="1484313"/>
            <a:ext cx="6211093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349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Fresnel</a:t>
            </a:r>
            <a:endParaRPr lang="de-DE" dirty="0"/>
          </a:p>
        </p:txBody>
      </p:sp>
      <p:pic>
        <p:nvPicPr>
          <p:cNvPr id="23554" name="Picture 2" descr="http://upload.wikimedia.org/wikipedia/commons/thumb/a/a0/Poertschach_Johannes-Brahms-Promenade_Wasserspiegelung_Landesteg_18062013_522.jpg/1280px-Poertschach_Johannes-Brahms-Promenade_Wasserspiegelung_Landesteg_18062013_52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84011"/>
            <a:ext cx="7272808" cy="481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25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Schlick(</a:t>
            </a:r>
            <a:r>
              <a:rPr lang="de-DE" dirty="0" err="1" smtClean="0"/>
              <a:t>spec</a:t>
            </a:r>
            <a:r>
              <a:rPr lang="de-DE" dirty="0" smtClean="0"/>
              <a:t>, light, normal) = </a:t>
            </a:r>
            <a:r>
              <a:rPr lang="de-DE" dirty="0" err="1" smtClean="0"/>
              <a:t>spec</a:t>
            </a:r>
            <a:r>
              <a:rPr lang="de-DE" dirty="0" smtClean="0"/>
              <a:t> + (1 - </a:t>
            </a:r>
            <a:r>
              <a:rPr lang="de-DE" dirty="0" err="1" smtClean="0"/>
              <a:t>spec</a:t>
            </a:r>
            <a:r>
              <a:rPr lang="de-DE" dirty="0" smtClean="0"/>
              <a:t>) (1 - (light*normal))^5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Schlick Approximation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3751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Microfacet</a:t>
            </a:r>
            <a:r>
              <a:rPr lang="de-DE" dirty="0" smtClean="0"/>
              <a:t> Model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556" y="2889830"/>
            <a:ext cx="8469301" cy="215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46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" y="3094018"/>
            <a:ext cx="8640763" cy="1749465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Microfacet</a:t>
            </a:r>
            <a:r>
              <a:rPr lang="de-DE" dirty="0" smtClean="0"/>
              <a:t> BRDF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9258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D(h)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Portion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microfacets</a:t>
            </a:r>
            <a:r>
              <a:rPr lang="de-DE" dirty="0" smtClean="0"/>
              <a:t> </a:t>
            </a:r>
            <a:r>
              <a:rPr lang="de-DE" dirty="0" err="1" smtClean="0"/>
              <a:t>pointing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Trowbridge</a:t>
            </a:r>
            <a:r>
              <a:rPr lang="de-DE" dirty="0"/>
              <a:t>-Reitz (GGX</a:t>
            </a:r>
            <a:r>
              <a:rPr lang="de-DE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 smtClean="0"/>
              <a:t>α</a:t>
            </a:r>
            <a:r>
              <a:rPr lang="de-DE" dirty="0" smtClean="0"/>
              <a:t>: </a:t>
            </a:r>
            <a:r>
              <a:rPr lang="de-DE" dirty="0" err="1" smtClean="0"/>
              <a:t>Roughness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Normal Distribution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636912"/>
            <a:ext cx="45720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05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G(l, v, 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Cook-Torrance: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Factor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0" y="3573016"/>
            <a:ext cx="8896651" cy="28188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" y="2343667"/>
            <a:ext cx="86201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09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In </a:t>
            </a:r>
            <a:r>
              <a:rPr lang="de-DE" dirty="0" err="1" smtClean="0"/>
              <a:t>practice</a:t>
            </a:r>
            <a:r>
              <a:rPr lang="de-DE" dirty="0" smtClean="0"/>
              <a:t>: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/>
              <a:t>Gamma </a:t>
            </a:r>
            <a:r>
              <a:rPr lang="de-DE" dirty="0" err="1"/>
              <a:t>correction</a:t>
            </a:r>
            <a:endParaRPr lang="de-DE" dirty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Microfacet</a:t>
            </a:r>
            <a:r>
              <a:rPr lang="de-DE" dirty="0" smtClean="0"/>
              <a:t> BRDF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Lots </a:t>
            </a:r>
            <a:r>
              <a:rPr lang="de-DE" dirty="0" err="1" smtClean="0"/>
              <a:t>of</a:t>
            </a:r>
            <a:r>
              <a:rPr lang="de-DE" dirty="0" smtClean="0"/>
              <a:t> Cube </a:t>
            </a:r>
            <a:r>
              <a:rPr lang="de-DE" dirty="0" err="1" smtClean="0"/>
              <a:t>Maps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Physically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Rendering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524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Specular</a:t>
            </a:r>
            <a:r>
              <a:rPr lang="de-DE" dirty="0" smtClean="0"/>
              <a:t> </a:t>
            </a:r>
            <a:r>
              <a:rPr lang="de-DE" dirty="0" err="1" smtClean="0"/>
              <a:t>Reflection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Polarization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change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Diffuse </a:t>
            </a:r>
            <a:r>
              <a:rPr lang="de-DE" dirty="0" err="1" smtClean="0"/>
              <a:t>Reflection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Polarization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randomized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Polarization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Reflected</a:t>
            </a:r>
            <a:r>
              <a:rPr lang="de-DE" dirty="0" smtClean="0"/>
              <a:t> Light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37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Cardboard</a:t>
            </a:r>
            <a:endParaRPr lang="de-DE" dirty="0"/>
          </a:p>
        </p:txBody>
      </p:sp>
      <p:pic>
        <p:nvPicPr>
          <p:cNvPr id="4098" name="Picture 2" descr="http://filmicgames.com/Images/PolarizedDiffSpec/AllSpec/img-09-main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6" y="2362200"/>
            <a:ext cx="571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46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Cardboard</a:t>
            </a:r>
            <a:r>
              <a:rPr lang="de-DE" dirty="0" smtClean="0"/>
              <a:t> Diffuse</a:t>
            </a:r>
            <a:endParaRPr lang="de-DE" dirty="0"/>
          </a:p>
        </p:txBody>
      </p:sp>
      <p:pic>
        <p:nvPicPr>
          <p:cNvPr id="5122" name="Picture 2" descr="http://filmicgames.com/Images/PolarizedDiffSpec/AllSpec/img-09-diff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6" y="2362200"/>
            <a:ext cx="571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133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Light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Starts </a:t>
            </a:r>
            <a:r>
              <a:rPr lang="de-DE" dirty="0" err="1" smtClean="0"/>
              <a:t>from</a:t>
            </a:r>
            <a:r>
              <a:rPr lang="de-DE" dirty="0" smtClean="0"/>
              <a:t> light </a:t>
            </a:r>
            <a:r>
              <a:rPr lang="de-DE" dirty="0" err="1" smtClean="0"/>
              <a:t>source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Bounces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endParaRPr lang="de-DE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 smtClean="0"/>
              <a:t>Looses </a:t>
            </a:r>
            <a:r>
              <a:rPr lang="de-DE" dirty="0" err="1" smtClean="0"/>
              <a:t>intensity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collission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Eventually</a:t>
            </a:r>
            <a:r>
              <a:rPr lang="de-DE" dirty="0" smtClean="0"/>
              <a:t> </a:t>
            </a:r>
            <a:r>
              <a:rPr lang="de-DE" dirty="0" err="1" smtClean="0"/>
              <a:t>reaches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212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Cardboard</a:t>
            </a:r>
            <a:r>
              <a:rPr lang="de-DE" dirty="0" smtClean="0"/>
              <a:t> </a:t>
            </a:r>
            <a:r>
              <a:rPr lang="de-DE" dirty="0" err="1" smtClean="0"/>
              <a:t>Specular</a:t>
            </a:r>
            <a:endParaRPr lang="de-DE" dirty="0"/>
          </a:p>
        </p:txBody>
      </p:sp>
      <p:pic>
        <p:nvPicPr>
          <p:cNvPr id="6146" name="Picture 2" descr="http://filmicgames.com/Images/PolarizedDiffSpec/AllSpec/img-09-spec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06" y="2362200"/>
            <a:ext cx="5715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118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Metal</a:t>
            </a:r>
            <a:endParaRPr lang="de-DE" dirty="0"/>
          </a:p>
        </p:txBody>
      </p:sp>
      <p:pic>
        <p:nvPicPr>
          <p:cNvPr id="7170" name="Picture 2" descr="http://upload.wikimedia.org/wikipedia/commons/8/8c/Engraved_printing_plat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438" y="1484313"/>
            <a:ext cx="6687537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222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Metal</a:t>
            </a:r>
            <a:r>
              <a:rPr lang="de-DE" dirty="0" smtClean="0"/>
              <a:t> </a:t>
            </a:r>
            <a:r>
              <a:rPr lang="de-DE" dirty="0" err="1" smtClean="0"/>
              <a:t>Specular</a:t>
            </a:r>
            <a:endParaRPr lang="de-DE" dirty="0"/>
          </a:p>
        </p:txBody>
      </p:sp>
      <p:pic>
        <p:nvPicPr>
          <p:cNvPr id="8194" name="Picture 2" descr="http://upload.wikimedia.org/wikipedia/commons/8/8c/Engraved_printing_plat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438" y="1484313"/>
            <a:ext cx="6687537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358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438" y="1484313"/>
            <a:ext cx="6687537" cy="4968875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Metal</a:t>
            </a:r>
            <a:r>
              <a:rPr lang="de-DE" dirty="0" smtClean="0"/>
              <a:t> Diffuse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098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Metals</a:t>
            </a:r>
            <a:r>
              <a:rPr lang="de-DE" dirty="0" smtClean="0"/>
              <a:t>: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No</a:t>
            </a:r>
            <a:r>
              <a:rPr lang="de-DE" dirty="0" smtClean="0"/>
              <a:t> diffuse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High </a:t>
            </a:r>
            <a:r>
              <a:rPr lang="de-DE" dirty="0" err="1" smtClean="0"/>
              <a:t>Specular</a:t>
            </a:r>
            <a:endParaRPr lang="de-DE" dirty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Dielectrics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Diffuse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Low </a:t>
            </a:r>
            <a:r>
              <a:rPr lang="de-DE" dirty="0" err="1" smtClean="0"/>
              <a:t>Specular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Note: </a:t>
            </a:r>
            <a:r>
              <a:rPr lang="de-DE" dirty="0" err="1" smtClean="0"/>
              <a:t>Specular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specified</a:t>
            </a:r>
            <a:r>
              <a:rPr lang="de-DE" dirty="0" smtClean="0"/>
              <a:t> at </a:t>
            </a:r>
            <a:r>
              <a:rPr lang="de-DE" dirty="0" err="1" smtClean="0"/>
              <a:t>low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Metals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Dielectrics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910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Typical</a:t>
            </a:r>
            <a:r>
              <a:rPr lang="de-DE" dirty="0" smtClean="0"/>
              <a:t> Setup: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Diffuse </a:t>
            </a:r>
            <a:r>
              <a:rPr lang="de-DE" dirty="0" err="1" smtClean="0"/>
              <a:t>texture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Specular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Roughness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Normal </a:t>
            </a:r>
            <a:r>
              <a:rPr lang="de-DE" dirty="0" err="1" smtClean="0"/>
              <a:t>Map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Textures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6888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Precalculate</a:t>
            </a:r>
            <a:r>
              <a:rPr lang="de-DE" dirty="0" smtClean="0"/>
              <a:t> Cube </a:t>
            </a:r>
            <a:r>
              <a:rPr lang="de-DE" dirty="0" err="1" smtClean="0"/>
              <a:t>Maps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Lots </a:t>
            </a:r>
            <a:r>
              <a:rPr lang="de-DE" dirty="0" err="1" smtClean="0"/>
              <a:t>of</a:t>
            </a:r>
            <a:r>
              <a:rPr lang="de-DE" dirty="0" smtClean="0"/>
              <a:t> Cube </a:t>
            </a:r>
            <a:r>
              <a:rPr lang="de-DE" dirty="0" err="1" smtClean="0"/>
              <a:t>Maps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Manually</a:t>
            </a:r>
            <a:r>
              <a:rPr lang="de-DE" dirty="0" smtClean="0"/>
              <a:t> </a:t>
            </a:r>
            <a:r>
              <a:rPr lang="de-DE" dirty="0" err="1" smtClean="0"/>
              <a:t>placed</a:t>
            </a:r>
            <a:r>
              <a:rPr lang="de-DE" dirty="0" smtClean="0"/>
              <a:t> in </a:t>
            </a:r>
            <a:r>
              <a:rPr lang="de-DE" dirty="0" err="1" smtClean="0"/>
              <a:t>level</a:t>
            </a:r>
            <a:r>
              <a:rPr lang="de-DE" dirty="0" smtClean="0"/>
              <a:t> </a:t>
            </a:r>
            <a:r>
              <a:rPr lang="de-DE" dirty="0" err="1" smtClean="0"/>
              <a:t>editor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Incorporating</a:t>
            </a:r>
            <a:r>
              <a:rPr lang="de-DE" dirty="0" smtClean="0"/>
              <a:t> Image 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Lighting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1096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200" y="1484313"/>
            <a:ext cx="8168013" cy="4968875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Cube </a:t>
            </a:r>
            <a:r>
              <a:rPr lang="de-DE" dirty="0" err="1" smtClean="0"/>
              <a:t>Maps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995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interpolated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rough</a:t>
            </a:r>
            <a:r>
              <a:rPr lang="de-DE" dirty="0" smtClean="0"/>
              <a:t> </a:t>
            </a:r>
            <a:r>
              <a:rPr lang="de-DE" dirty="0" err="1" smtClean="0"/>
              <a:t>approximation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Can not </a:t>
            </a:r>
            <a:r>
              <a:rPr lang="de-DE" dirty="0" err="1" smtClean="0"/>
              <a:t>capture</a:t>
            </a:r>
            <a:r>
              <a:rPr lang="de-DE" dirty="0" smtClean="0"/>
              <a:t> </a:t>
            </a:r>
            <a:r>
              <a:rPr lang="de-DE" dirty="0" err="1" smtClean="0"/>
              <a:t>dynamic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Cube </a:t>
            </a:r>
            <a:r>
              <a:rPr lang="de-DE" dirty="0" err="1" smtClean="0"/>
              <a:t>Maps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6012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As </a:t>
            </a:r>
            <a:r>
              <a:rPr lang="de-DE" dirty="0" err="1" smtClean="0"/>
              <a:t>done</a:t>
            </a:r>
            <a:r>
              <a:rPr lang="de-DE" dirty="0" smtClean="0"/>
              <a:t> in Unreal Engine 4, </a:t>
            </a:r>
            <a:r>
              <a:rPr lang="de-DE" dirty="0" err="1" smtClean="0"/>
              <a:t>Killzone</a:t>
            </a:r>
            <a:r>
              <a:rPr lang="de-DE" dirty="0" smtClean="0"/>
              <a:t> Shadow Fall,…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Deferred</a:t>
            </a:r>
            <a:r>
              <a:rPr lang="de-DE" dirty="0" smtClean="0"/>
              <a:t> Rendering Pass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Raytrace</a:t>
            </a:r>
            <a:r>
              <a:rPr lang="de-DE" dirty="0" smtClean="0"/>
              <a:t> </a:t>
            </a:r>
            <a:r>
              <a:rPr lang="de-DE" dirty="0" err="1" smtClean="0"/>
              <a:t>depth</a:t>
            </a:r>
            <a:r>
              <a:rPr lang="de-DE" dirty="0" smtClean="0"/>
              <a:t> </a:t>
            </a:r>
            <a:r>
              <a:rPr lang="de-DE" dirty="0" err="1" smtClean="0"/>
              <a:t>buffer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Interpolate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cube</a:t>
            </a:r>
            <a:r>
              <a:rPr lang="de-DE" dirty="0" smtClean="0"/>
              <a:t> </a:t>
            </a:r>
            <a:r>
              <a:rPr lang="de-DE" dirty="0" err="1" smtClean="0"/>
              <a:t>maps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global </a:t>
            </a:r>
            <a:r>
              <a:rPr lang="de-DE" dirty="0" err="1" smtClean="0"/>
              <a:t>cube</a:t>
            </a:r>
            <a:r>
              <a:rPr lang="de-DE" dirty="0" smtClean="0"/>
              <a:t> </a:t>
            </a:r>
            <a:r>
              <a:rPr lang="de-DE" dirty="0" err="1" smtClean="0"/>
              <a:t>map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Reflection</a:t>
            </a:r>
            <a:r>
              <a:rPr lang="de-DE" dirty="0" smtClean="0"/>
              <a:t> Rendering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412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825" y="1494166"/>
            <a:ext cx="8640763" cy="4949169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Light </a:t>
            </a:r>
            <a:r>
              <a:rPr lang="de-DE" dirty="0" err="1" smtClean="0"/>
              <a:t>Sources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5858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Small </a:t>
            </a:r>
            <a:r>
              <a:rPr lang="de-DE" dirty="0" err="1" smtClean="0"/>
              <a:t>notches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normally</a:t>
            </a:r>
            <a:r>
              <a:rPr lang="de-DE" dirty="0" smtClean="0"/>
              <a:t> </a:t>
            </a:r>
            <a:r>
              <a:rPr lang="de-DE" dirty="0" err="1" smtClean="0"/>
              <a:t>shadowed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Unless</a:t>
            </a:r>
            <a:r>
              <a:rPr lang="de-DE" dirty="0" smtClean="0"/>
              <a:t> </a:t>
            </a:r>
            <a:r>
              <a:rPr lang="de-DE" dirty="0" err="1" smtClean="0"/>
              <a:t>lit</a:t>
            </a:r>
            <a:r>
              <a:rPr lang="de-DE" dirty="0" smtClean="0"/>
              <a:t> </a:t>
            </a:r>
            <a:r>
              <a:rPr lang="de-DE" dirty="0" err="1" smtClean="0"/>
              <a:t>directly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Calculations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exact</a:t>
            </a:r>
            <a:r>
              <a:rPr lang="de-DE" dirty="0" smtClean="0"/>
              <a:t> light </a:t>
            </a:r>
            <a:r>
              <a:rPr lang="de-DE" dirty="0" err="1" smtClean="0"/>
              <a:t>bounces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Ambient</a:t>
            </a:r>
            <a:r>
              <a:rPr lang="de-DE" dirty="0" smtClean="0"/>
              <a:t> </a:t>
            </a:r>
            <a:r>
              <a:rPr lang="de-DE" dirty="0" err="1" smtClean="0"/>
              <a:t>Occlusion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190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Filter after </a:t>
            </a:r>
            <a:r>
              <a:rPr lang="de-DE" dirty="0" err="1" smtClean="0"/>
              <a:t>rendering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Darken at sharp normal </a:t>
            </a:r>
            <a:r>
              <a:rPr lang="de-DE" dirty="0" err="1" smtClean="0"/>
              <a:t>changes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Screen Space </a:t>
            </a:r>
            <a:r>
              <a:rPr lang="de-DE" dirty="0" err="1" smtClean="0"/>
              <a:t>Ambient</a:t>
            </a:r>
            <a:r>
              <a:rPr lang="de-DE" dirty="0" smtClean="0"/>
              <a:t> </a:t>
            </a:r>
            <a:r>
              <a:rPr lang="de-DE" dirty="0" err="1" smtClean="0"/>
              <a:t>Occlusion</a:t>
            </a:r>
            <a:endParaRPr lang="de-DE" dirty="0"/>
          </a:p>
        </p:txBody>
      </p:sp>
      <p:pic>
        <p:nvPicPr>
          <p:cNvPr id="25604" name="Picture 4" descr="http://upload.wikimedia.org/wikipedia/commons/8/8b/Screen_space_ambient_occlus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56" y="2333765"/>
            <a:ext cx="6438900" cy="40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162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„</a:t>
            </a:r>
            <a:r>
              <a:rPr lang="de-DE" dirty="0" err="1" smtClean="0"/>
              <a:t>Ambient</a:t>
            </a:r>
            <a:r>
              <a:rPr lang="de-DE" dirty="0" smtClean="0"/>
              <a:t> light“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Spherical</a:t>
            </a:r>
            <a:r>
              <a:rPr lang="de-DE" dirty="0" smtClean="0"/>
              <a:t> </a:t>
            </a:r>
            <a:r>
              <a:rPr lang="de-DE" dirty="0" err="1" smtClean="0"/>
              <a:t>Harmonic</a:t>
            </a:r>
            <a:r>
              <a:rPr lang="de-DE" dirty="0" smtClean="0"/>
              <a:t> </a:t>
            </a:r>
            <a:r>
              <a:rPr lang="de-DE" dirty="0" err="1" smtClean="0"/>
              <a:t>Lighting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Voxel</a:t>
            </a:r>
            <a:r>
              <a:rPr lang="de-DE" dirty="0" smtClean="0"/>
              <a:t> </a:t>
            </a:r>
            <a:r>
              <a:rPr lang="de-DE" dirty="0" err="1" smtClean="0"/>
              <a:t>Cone</a:t>
            </a:r>
            <a:r>
              <a:rPr lang="de-DE" dirty="0" smtClean="0"/>
              <a:t> </a:t>
            </a:r>
            <a:r>
              <a:rPr lang="de-DE" dirty="0" err="1" smtClean="0"/>
              <a:t>Tracing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Global Illumination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91873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GPU </a:t>
            </a:r>
            <a:r>
              <a:rPr lang="de-DE" dirty="0" err="1" smtClean="0"/>
              <a:t>Internals</a:t>
            </a:r>
            <a:endParaRPr lang="de-DE" dirty="0"/>
          </a:p>
        </p:txBody>
      </p:sp>
      <p:pic>
        <p:nvPicPr>
          <p:cNvPr id="26626" name="Picture 2" descr="http://upload.wikimedia.org/wikipedia/commons/thumb/b/be/NVidia_GeForce_6600GT_AGP_with_GPU_2009-01-27.jpg/1920px-NVidia_GeForce_6600GT_AGP_with_GPU_2009-01-2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1484313"/>
            <a:ext cx="7453312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8930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Memory </a:t>
            </a:r>
            <a:r>
              <a:rPr lang="de-DE" dirty="0" err="1" smtClean="0"/>
              <a:t>bandwidth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extremely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Textures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Framebuffer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Depth</a:t>
            </a:r>
            <a:r>
              <a:rPr lang="de-DE" dirty="0" smtClean="0"/>
              <a:t> </a:t>
            </a:r>
            <a:r>
              <a:rPr lang="de-DE" dirty="0" err="1" smtClean="0"/>
              <a:t>Buffer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Memory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times</a:t>
            </a:r>
            <a:r>
              <a:rPr lang="de-DE" dirty="0" smtClean="0"/>
              <a:t> not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Most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streamed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Access </a:t>
            </a:r>
            <a:r>
              <a:rPr lang="de-DE" dirty="0" err="1" smtClean="0"/>
              <a:t>times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hidden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switching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Memory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832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Gigantic discrepancy from low-end to high-end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GeForce 720 starts at 14.4 GB/s</a:t>
            </a:r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PS4: </a:t>
            </a:r>
            <a:r>
              <a:rPr lang="de-DE" dirty="0" smtClean="0"/>
              <a:t>176 GB/s</a:t>
            </a:r>
            <a:endParaRPr lang="en-US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GeForce 780 </a:t>
            </a:r>
            <a:r>
              <a:rPr lang="en-US" dirty="0" err="1" smtClean="0"/>
              <a:t>Ti</a:t>
            </a:r>
            <a:r>
              <a:rPr lang="en-US" dirty="0"/>
              <a:t>:</a:t>
            </a:r>
            <a:r>
              <a:rPr lang="en-US" dirty="0" smtClean="0"/>
              <a:t> 336 GB/s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Memory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6140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Run on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hardware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Dynamically</a:t>
            </a:r>
            <a:r>
              <a:rPr lang="de-DE" dirty="0" smtClean="0"/>
              <a:t> </a:t>
            </a:r>
            <a:r>
              <a:rPr lang="de-DE" dirty="0" err="1" smtClean="0"/>
              <a:t>scheduled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Vertex </a:t>
            </a:r>
            <a:r>
              <a:rPr lang="de-DE" dirty="0" err="1" smtClean="0"/>
              <a:t>and</a:t>
            </a:r>
            <a:r>
              <a:rPr lang="de-DE" dirty="0" smtClean="0"/>
              <a:t> Fragments </a:t>
            </a:r>
            <a:r>
              <a:rPr lang="de-DE" dirty="0" err="1" smtClean="0"/>
              <a:t>Shaders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5788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4328" y="1484313"/>
            <a:ext cx="5333757" cy="4968875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86196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Also </a:t>
            </a:r>
            <a:r>
              <a:rPr lang="de-DE" dirty="0" err="1" smtClean="0"/>
              <a:t>used</a:t>
            </a:r>
            <a:r>
              <a:rPr lang="de-DE" dirty="0" smtClean="0"/>
              <a:t> in CPUs (Hyperthreading)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Switch </a:t>
            </a:r>
            <a:r>
              <a:rPr lang="de-DE" dirty="0" err="1" smtClean="0"/>
              <a:t>to</a:t>
            </a:r>
            <a:r>
              <a:rPr lang="de-DE" dirty="0" smtClean="0"/>
              <a:t> different </a:t>
            </a:r>
            <a:r>
              <a:rPr lang="de-DE" dirty="0" err="1" smtClean="0"/>
              <a:t>thread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stalled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waiting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memory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SMT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67803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Compiler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put</a:t>
            </a:r>
            <a:r>
              <a:rPr lang="de-DE" dirty="0" smtClean="0"/>
              <a:t> </a:t>
            </a:r>
            <a:r>
              <a:rPr lang="de-DE" dirty="0" err="1" smtClean="0"/>
              <a:t>calculations</a:t>
            </a:r>
            <a:r>
              <a:rPr lang="de-DE" dirty="0" smtClean="0"/>
              <a:t> on</a:t>
            </a:r>
            <a:br>
              <a:rPr lang="de-DE" dirty="0" smtClean="0"/>
            </a:br>
            <a:r>
              <a:rPr lang="de-DE" dirty="0" smtClean="0"/>
              <a:t>multiple </a:t>
            </a:r>
            <a:r>
              <a:rPr lang="de-DE" dirty="0" err="1" smtClean="0"/>
              <a:t>vertices</a:t>
            </a:r>
            <a:r>
              <a:rPr lang="de-DE" dirty="0" smtClean="0"/>
              <a:t>/</a:t>
            </a:r>
            <a:r>
              <a:rPr lang="de-DE" dirty="0" err="1" smtClean="0"/>
              <a:t>pixels</a:t>
            </a:r>
            <a:r>
              <a:rPr lang="de-DE" dirty="0" smtClean="0"/>
              <a:t> in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instruction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Problem: Flow </a:t>
            </a:r>
            <a:r>
              <a:rPr lang="de-DE" dirty="0" err="1" smtClean="0"/>
              <a:t>control</a:t>
            </a:r>
            <a:endParaRPr lang="de-DE" dirty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Wrong</a:t>
            </a:r>
            <a:r>
              <a:rPr lang="de-DE" dirty="0" smtClean="0"/>
              <a:t> </a:t>
            </a:r>
            <a:r>
              <a:rPr lang="de-DE" dirty="0" err="1" smtClean="0"/>
              <a:t>paths</a:t>
            </a:r>
            <a:r>
              <a:rPr lang="de-DE" dirty="0" smtClean="0"/>
              <a:t> pseudo-</a:t>
            </a:r>
            <a:r>
              <a:rPr lang="de-DE" dirty="0" err="1" smtClean="0"/>
              <a:t>executed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efficient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all </a:t>
            </a:r>
            <a:r>
              <a:rPr lang="de-DE" dirty="0" err="1" smtClean="0"/>
              <a:t>vertices</a:t>
            </a:r>
            <a:r>
              <a:rPr lang="de-DE" dirty="0" smtClean="0"/>
              <a:t>/</a:t>
            </a:r>
            <a:r>
              <a:rPr lang="de-DE" dirty="0" err="1" smtClean="0"/>
              <a:t>pixel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in </a:t>
            </a:r>
            <a:r>
              <a:rPr lang="de-DE" dirty="0" err="1" smtClean="0"/>
              <a:t>one</a:t>
            </a:r>
            <a:r>
              <a:rPr lang="de-DE" dirty="0" smtClean="0"/>
              <a:t> pack </a:t>
            </a:r>
            <a:r>
              <a:rPr lang="de-DE" dirty="0" err="1" smtClean="0"/>
              <a:t>take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paths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Shader</a:t>
            </a:r>
            <a:r>
              <a:rPr lang="de-DE" dirty="0" smtClean="0"/>
              <a:t> </a:t>
            </a:r>
            <a:r>
              <a:rPr lang="de-DE" dirty="0" err="1" smtClean="0"/>
              <a:t>variants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„</a:t>
            </a:r>
            <a:r>
              <a:rPr lang="en-US" dirty="0"/>
              <a:t>Typically when you create a simple surface </a:t>
            </a:r>
            <a:r>
              <a:rPr lang="en-US" dirty="0" err="1"/>
              <a:t>shader</a:t>
            </a:r>
            <a:r>
              <a:rPr lang="en-US" dirty="0"/>
              <a:t>, it internally expands into 50 or so internal </a:t>
            </a:r>
            <a:r>
              <a:rPr lang="en-US" dirty="0" err="1"/>
              <a:t>shader</a:t>
            </a:r>
            <a:r>
              <a:rPr lang="en-US" dirty="0"/>
              <a:t> variants” (</a:t>
            </a:r>
            <a:r>
              <a:rPr lang="en-US" dirty="0" err="1"/>
              <a:t>Shader</a:t>
            </a:r>
            <a:r>
              <a:rPr lang="en-US" dirty="0"/>
              <a:t> Compilation in Unity 4.5)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137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Point </a:t>
            </a:r>
            <a:r>
              <a:rPr lang="de-DE" dirty="0" err="1" smtClean="0"/>
              <a:t>Lights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Defined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position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and</a:t>
            </a:r>
            <a:r>
              <a:rPr lang="de-DE" dirty="0" smtClean="0"/>
              <a:t> light </a:t>
            </a:r>
            <a:r>
              <a:rPr lang="de-DE" dirty="0" err="1" smtClean="0"/>
              <a:t>color</a:t>
            </a:r>
            <a:r>
              <a:rPr lang="de-DE" dirty="0" smtClean="0"/>
              <a:t>/</a:t>
            </a:r>
            <a:r>
              <a:rPr lang="de-DE" dirty="0" err="1" smtClean="0"/>
              <a:t>intensity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2218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Small </a:t>
            </a:r>
            <a:r>
              <a:rPr lang="de-DE" dirty="0" err="1" smtClean="0"/>
              <a:t>work</a:t>
            </a:r>
            <a:r>
              <a:rPr lang="de-DE" dirty="0" smtClean="0"/>
              <a:t> </a:t>
            </a:r>
            <a:r>
              <a:rPr lang="de-DE" dirty="0" err="1" smtClean="0"/>
              <a:t>packages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prevent</a:t>
            </a:r>
            <a:r>
              <a:rPr lang="de-DE" dirty="0" smtClean="0"/>
              <a:t> </a:t>
            </a:r>
            <a:r>
              <a:rPr lang="de-DE" dirty="0" err="1" smtClean="0"/>
              <a:t>parallelization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Performance </a:t>
            </a:r>
            <a:r>
              <a:rPr lang="de-DE" dirty="0" err="1" smtClean="0"/>
              <a:t>dip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tiny</a:t>
            </a:r>
            <a:r>
              <a:rPr lang="de-DE" dirty="0" smtClean="0"/>
              <a:t> </a:t>
            </a:r>
            <a:r>
              <a:rPr lang="de-DE" dirty="0" err="1" smtClean="0"/>
              <a:t>triangles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Parallelization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818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Biggest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r>
              <a:rPr lang="de-DE" dirty="0" smtClean="0"/>
              <a:t> </a:t>
            </a:r>
            <a:r>
              <a:rPr lang="de-DE" dirty="0" err="1" smtClean="0"/>
              <a:t>trap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Minimize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Minimize</a:t>
            </a:r>
            <a:r>
              <a:rPr lang="de-DE" dirty="0" smtClean="0"/>
              <a:t> </a:t>
            </a:r>
            <a:r>
              <a:rPr lang="de-DE" dirty="0" err="1" smtClean="0"/>
              <a:t>draw</a:t>
            </a:r>
            <a:r>
              <a:rPr lang="de-DE" dirty="0" smtClean="0"/>
              <a:t> </a:t>
            </a:r>
            <a:r>
              <a:rPr lang="de-DE" dirty="0" err="1" smtClean="0"/>
              <a:t>calls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Send </a:t>
            </a:r>
            <a:r>
              <a:rPr lang="de-DE" dirty="0" err="1" smtClean="0"/>
              <a:t>little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never</a:t>
            </a:r>
            <a:r>
              <a:rPr lang="de-DE" dirty="0" smtClean="0"/>
              <a:t> </a:t>
            </a:r>
            <a:r>
              <a:rPr lang="de-DE" dirty="0" err="1" smtClean="0"/>
              <a:t>read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GPU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CPU &lt;-&gt; GPU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786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 Normal </a:t>
            </a:r>
            <a:r>
              <a:rPr lang="de-DE" dirty="0" err="1"/>
              <a:t>Maps</a:t>
            </a:r>
            <a:endParaRPr lang="de-DE" dirty="0"/>
          </a:p>
        </p:txBody>
      </p:sp>
      <p:pic>
        <p:nvPicPr>
          <p:cNvPr id="5" name="Picture 2" descr="http://upload.wikimedia.org/wikipedia/commons/thumb/2/2e/Normal_map_example_with_scene_and_result.png/1280px-Normal_map_example_with_scene_and_resul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3" y="3155331"/>
            <a:ext cx="4876707" cy="162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744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Depth</a:t>
            </a:r>
            <a:r>
              <a:rPr lang="de-DE" dirty="0" smtClean="0"/>
              <a:t> </a:t>
            </a:r>
            <a:r>
              <a:rPr lang="de-DE" dirty="0" err="1" smtClean="0"/>
              <a:t>sorting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Particles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not </a:t>
            </a:r>
            <a:r>
              <a:rPr lang="de-DE" dirty="0" err="1" smtClean="0"/>
              <a:t>intersect</a:t>
            </a:r>
            <a:r>
              <a:rPr lang="de-DE" dirty="0"/>
              <a:t> </a:t>
            </a:r>
            <a:r>
              <a:rPr lang="de-DE" dirty="0" err="1" smtClean="0"/>
              <a:t>because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flat</a:t>
            </a:r>
            <a:br>
              <a:rPr lang="de-DE" dirty="0" smtClean="0"/>
            </a:br>
            <a:r>
              <a:rPr lang="de-DE" dirty="0" smtClean="0"/>
              <a:t>-&gt; </a:t>
            </a:r>
            <a:r>
              <a:rPr lang="de-DE" dirty="0" err="1" smtClean="0"/>
              <a:t>sorting</a:t>
            </a:r>
            <a:r>
              <a:rPr lang="de-DE" dirty="0" smtClean="0"/>
              <a:t> not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problem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Performance </a:t>
            </a:r>
            <a:r>
              <a:rPr lang="de-DE" dirty="0" err="1" smtClean="0"/>
              <a:t>problem</a:t>
            </a:r>
            <a:r>
              <a:rPr lang="de-DE" dirty="0" smtClean="0"/>
              <a:t>: </a:t>
            </a:r>
            <a:r>
              <a:rPr lang="de-DE" dirty="0" err="1" smtClean="0"/>
              <a:t>Overdraw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2.2 </a:t>
            </a:r>
            <a:r>
              <a:rPr lang="de-DE" dirty="0" err="1"/>
              <a:t>Particles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81800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Quaternions</a:t>
            </a:r>
            <a:r>
              <a:rPr lang="de-DE" dirty="0" smtClean="0"/>
              <a:t> </a:t>
            </a:r>
            <a:r>
              <a:rPr lang="de-DE" dirty="0" err="1" smtClean="0"/>
              <a:t>because</a:t>
            </a:r>
            <a:r>
              <a:rPr lang="de-DE" dirty="0" smtClean="0"/>
              <a:t> </a:t>
            </a:r>
            <a:r>
              <a:rPr lang="de-DE" dirty="0" err="1" smtClean="0"/>
              <a:t>Quaternions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or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Euler </a:t>
            </a:r>
            <a:r>
              <a:rPr lang="de-DE" dirty="0" err="1" smtClean="0"/>
              <a:t>angles</a:t>
            </a:r>
            <a:r>
              <a:rPr lang="de-DE" dirty="0" smtClean="0"/>
              <a:t> </a:t>
            </a:r>
            <a:r>
              <a:rPr lang="de-DE" dirty="0" err="1" smtClean="0"/>
              <a:t>because</a:t>
            </a:r>
            <a:r>
              <a:rPr lang="de-DE" dirty="0" smtClean="0"/>
              <a:t> </a:t>
            </a:r>
            <a:r>
              <a:rPr lang="de-DE" dirty="0" err="1" smtClean="0"/>
              <a:t>sufficient</a:t>
            </a:r>
            <a:endParaRPr lang="de-DE" dirty="0" smtClean="0"/>
          </a:p>
          <a:p>
            <a:pPr marL="512762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Human </a:t>
            </a:r>
            <a:r>
              <a:rPr lang="de-DE" dirty="0" err="1" smtClean="0"/>
              <a:t>joints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restrictive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</a:t>
            </a:r>
            <a:r>
              <a:rPr lang="de-DE" dirty="0" err="1"/>
              <a:t>Skeletal</a:t>
            </a:r>
            <a:r>
              <a:rPr lang="de-DE" dirty="0"/>
              <a:t> </a:t>
            </a:r>
            <a:r>
              <a:rPr lang="de-DE" dirty="0" err="1"/>
              <a:t>Animations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972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Just a </a:t>
            </a:r>
            <a:r>
              <a:rPr lang="de-DE" dirty="0" err="1" smtClean="0"/>
              <a:t>direction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and</a:t>
            </a:r>
            <a:r>
              <a:rPr lang="de-DE" dirty="0" smtClean="0"/>
              <a:t> light </a:t>
            </a:r>
            <a:r>
              <a:rPr lang="de-DE" dirty="0" err="1" smtClean="0"/>
              <a:t>intensity</a:t>
            </a:r>
            <a:r>
              <a:rPr lang="de-DE" dirty="0" smtClean="0"/>
              <a:t>/</a:t>
            </a:r>
            <a:r>
              <a:rPr lang="de-DE" dirty="0" err="1" smtClean="0"/>
              <a:t>color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Directional</a:t>
            </a:r>
            <a:r>
              <a:rPr lang="de-DE" dirty="0" smtClean="0"/>
              <a:t> Light</a:t>
            </a:r>
            <a:endParaRPr lang="de-DE" dirty="0"/>
          </a:p>
        </p:txBody>
      </p:sp>
      <p:pic>
        <p:nvPicPr>
          <p:cNvPr id="15362" name="Picture 2" descr="http://upload.wikimedia.org/wikipedia/commons/1/1f/Transit_of_Venus_in_Front_of_the_Su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140968"/>
            <a:ext cx="4690840" cy="312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854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More light </a:t>
            </a:r>
            <a:r>
              <a:rPr lang="de-DE" dirty="0" err="1" smtClean="0"/>
              <a:t>sources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Not </a:t>
            </a:r>
            <a:r>
              <a:rPr lang="de-DE" dirty="0" err="1" smtClean="0"/>
              <a:t>supported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engines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Area </a:t>
            </a:r>
            <a:r>
              <a:rPr lang="de-DE" dirty="0" err="1" smtClean="0"/>
              <a:t>Lights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780928"/>
            <a:ext cx="48291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91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Bounces</a:t>
            </a:r>
            <a:endParaRPr lang="de-DE" dirty="0"/>
          </a:p>
        </p:txBody>
      </p:sp>
      <p:pic>
        <p:nvPicPr>
          <p:cNvPr id="14338" name="Picture 2" descr="http://upload.wikimedia.org/wikipedia/commons/b/bd/Lambert2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359" y="1484313"/>
            <a:ext cx="6637695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403181"/>
      </p:ext>
    </p:extLst>
  </p:cSld>
  <p:clrMapOvr>
    <a:masterClrMapping/>
  </p:clrMapOvr>
</p:sld>
</file>

<file path=ppt/theme/theme1.xml><?xml version="1.0" encoding="utf-8"?>
<a:theme xmlns:a="http://schemas.openxmlformats.org/drawingml/2006/main" name="1_H0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919</Words>
  <Application>Microsoft Office PowerPoint</Application>
  <PresentationFormat>Bildschirmpräsentation (4:3)</PresentationFormat>
  <Paragraphs>356</Paragraphs>
  <Slides>64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64</vt:i4>
      </vt:variant>
    </vt:vector>
  </HeadingPairs>
  <TitlesOfParts>
    <vt:vector size="69" baseType="lpstr">
      <vt:lpstr>Arial</vt:lpstr>
      <vt:lpstr>Stafford</vt:lpstr>
      <vt:lpstr>Times New Roman</vt:lpstr>
      <vt:lpstr>Wingdings</vt:lpstr>
      <vt:lpstr>1_H0</vt:lpstr>
      <vt:lpstr>Game Technology</vt:lpstr>
      <vt:lpstr>Preliminary timetable</vt:lpstr>
      <vt:lpstr>Physically Based Rendering</vt:lpstr>
      <vt:lpstr>PowerPoint-Präsentation</vt:lpstr>
      <vt:lpstr>Light Sources</vt:lpstr>
      <vt:lpstr>Point Lights</vt:lpstr>
      <vt:lpstr>Directional Light</vt:lpstr>
      <vt:lpstr>Area Lights</vt:lpstr>
      <vt:lpstr>Bounces</vt:lpstr>
      <vt:lpstr>BRDF</vt:lpstr>
      <vt:lpstr>Path Tracing</vt:lpstr>
      <vt:lpstr>Realtime Lighting</vt:lpstr>
      <vt:lpstr>Image Based Lighting</vt:lpstr>
      <vt:lpstr>HDR</vt:lpstr>
      <vt:lpstr>BRDF</vt:lpstr>
      <vt:lpstr>BRDF Shortcomings</vt:lpstr>
      <vt:lpstr>BRDF</vt:lpstr>
      <vt:lpstr>BRDF</vt:lpstr>
      <vt:lpstr>BRDF</vt:lpstr>
      <vt:lpstr>Phong Lighting</vt:lpstr>
      <vt:lpstr>Phong Lighting</vt:lpstr>
      <vt:lpstr>Gamma</vt:lpstr>
      <vt:lpstr>sRGB</vt:lpstr>
      <vt:lpstr>Diffuse &amp; Specular</vt:lpstr>
      <vt:lpstr>Diffuse</vt:lpstr>
      <vt:lpstr>Specular</vt:lpstr>
      <vt:lpstr>Brick</vt:lpstr>
      <vt:lpstr>Brick</vt:lpstr>
      <vt:lpstr>Fresnel</vt:lpstr>
      <vt:lpstr>Fresnel</vt:lpstr>
      <vt:lpstr>Schlick Approximation</vt:lpstr>
      <vt:lpstr>Microfacet Model</vt:lpstr>
      <vt:lpstr>Microfacet BRDF</vt:lpstr>
      <vt:lpstr>Normal Distribution</vt:lpstr>
      <vt:lpstr>Geometry Factor</vt:lpstr>
      <vt:lpstr>Physically Based Rendering</vt:lpstr>
      <vt:lpstr>Polarization of Reflected Light</vt:lpstr>
      <vt:lpstr>Cardboard</vt:lpstr>
      <vt:lpstr>Cardboard Diffuse</vt:lpstr>
      <vt:lpstr>Cardboard Specular</vt:lpstr>
      <vt:lpstr>Metal</vt:lpstr>
      <vt:lpstr>Metal Specular</vt:lpstr>
      <vt:lpstr>Metal Diffuse</vt:lpstr>
      <vt:lpstr>Metals and Dielectrics</vt:lpstr>
      <vt:lpstr>Textures</vt:lpstr>
      <vt:lpstr>Incorporating Image Based Lighting</vt:lpstr>
      <vt:lpstr>Cube Maps</vt:lpstr>
      <vt:lpstr>Cube Maps</vt:lpstr>
      <vt:lpstr>Reflection Rendering</vt:lpstr>
      <vt:lpstr>Ambient Occlusion</vt:lpstr>
      <vt:lpstr>Screen Space Ambient Occlusion</vt:lpstr>
      <vt:lpstr>Global Illumination</vt:lpstr>
      <vt:lpstr>GPU Internals</vt:lpstr>
      <vt:lpstr>Memory</vt:lpstr>
      <vt:lpstr>Memory</vt:lpstr>
      <vt:lpstr>Vertex and Fragments Shaders</vt:lpstr>
      <vt:lpstr>PowerPoint-Präsentation</vt:lpstr>
      <vt:lpstr>SMT</vt:lpstr>
      <vt:lpstr>SIMD</vt:lpstr>
      <vt:lpstr>Parallelization</vt:lpstr>
      <vt:lpstr>CPU &lt;-&gt; GPU</vt:lpstr>
      <vt:lpstr>2.1 Normal Maps</vt:lpstr>
      <vt:lpstr>2.2 Particles</vt:lpstr>
      <vt:lpstr>2.3 Skeletal Animations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Titel / the Titel</dc:title>
  <dc:creator>Ralf Steinmetz</dc:creator>
  <cp:lastModifiedBy>Robert Konrad</cp:lastModifiedBy>
  <cp:revision>488</cp:revision>
  <dcterms:modified xsi:type="dcterms:W3CDTF">2014-11-28T01:38:00Z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123bb053-ad6c-46a1-9234-a71650388708</vt:lpwstr>
  </property>
  <property fmtid="{D5CDD505-2E9C-101B-9397-08002B2CF9AE}" pid="3" name="LISKOMID">
    <vt:lpwstr>591d73a1-fdec-4118-9d1b-e68bb7c6a0b0</vt:lpwstr>
  </property>
</Properties>
</file>